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</p:sldMasterIdLst>
  <p:sldIdLst>
    <p:sldId id="256" r:id="rId2"/>
    <p:sldId id="257" r:id="rId3"/>
    <p:sldId id="292" r:id="rId4"/>
    <p:sldId id="291" r:id="rId5"/>
    <p:sldId id="294" r:id="rId6"/>
    <p:sldId id="261" r:id="rId7"/>
    <p:sldId id="258" r:id="rId8"/>
    <p:sldId id="262" r:id="rId9"/>
    <p:sldId id="295" r:id="rId10"/>
    <p:sldId id="260" r:id="rId11"/>
    <p:sldId id="263" r:id="rId12"/>
    <p:sldId id="264" r:id="rId13"/>
    <p:sldId id="265" r:id="rId14"/>
    <p:sldId id="297" r:id="rId15"/>
    <p:sldId id="304" r:id="rId16"/>
    <p:sldId id="266" r:id="rId17"/>
    <p:sldId id="296" r:id="rId18"/>
    <p:sldId id="267" r:id="rId19"/>
    <p:sldId id="268" r:id="rId20"/>
    <p:sldId id="272" r:id="rId21"/>
    <p:sldId id="289" r:id="rId22"/>
    <p:sldId id="269" r:id="rId23"/>
    <p:sldId id="298" r:id="rId24"/>
    <p:sldId id="270" r:id="rId25"/>
    <p:sldId id="273" r:id="rId26"/>
    <p:sldId id="275" r:id="rId27"/>
    <p:sldId id="299" r:id="rId28"/>
    <p:sldId id="300" r:id="rId29"/>
    <p:sldId id="274" r:id="rId30"/>
    <p:sldId id="271" r:id="rId31"/>
    <p:sldId id="276" r:id="rId32"/>
    <p:sldId id="277" r:id="rId33"/>
    <p:sldId id="284" r:id="rId34"/>
    <p:sldId id="278" r:id="rId35"/>
    <p:sldId id="279" r:id="rId36"/>
    <p:sldId id="290" r:id="rId37"/>
    <p:sldId id="280" r:id="rId38"/>
    <p:sldId id="301" r:id="rId39"/>
    <p:sldId id="281" r:id="rId40"/>
    <p:sldId id="282" r:id="rId41"/>
    <p:sldId id="283" r:id="rId42"/>
    <p:sldId id="285" r:id="rId43"/>
    <p:sldId id="302" r:id="rId44"/>
    <p:sldId id="288" r:id="rId45"/>
    <p:sldId id="286" r:id="rId46"/>
    <p:sldId id="287" r:id="rId47"/>
    <p:sldId id="303" r:id="rId48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79285008441" initials="7" lastIdx="1" clrIdx="0">
    <p:extLst>
      <p:ext uri="{19B8F6BF-5375-455C-9EA6-DF929625EA0E}">
        <p15:presenceInfo xmlns:p15="http://schemas.microsoft.com/office/powerpoint/2012/main" userId="a95bb32295d922d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50" d="100"/>
          <a:sy n="50" d="100"/>
        </p:scale>
        <p:origin x="48" y="9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5373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467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216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470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114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542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33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360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81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409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719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11/9/2022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0959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1" r:id="rId6"/>
    <p:sldLayoutId id="2147483777" r:id="rId7"/>
    <p:sldLayoutId id="2147483778" r:id="rId8"/>
    <p:sldLayoutId id="2147483779" r:id="rId9"/>
    <p:sldLayoutId id="2147483780" r:id="rId10"/>
    <p:sldLayoutId id="214748378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f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f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fi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9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fi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12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fi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fi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fi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fi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fi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17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fif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fif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20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21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fif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fif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24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fif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fif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fif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BF1DCD9-4684-4B84-AD73-6652C8BAC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BD198B5F-9120-00E0-5E21-ADBC095DCE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729"/>
          <a:stretch/>
        </p:blipFill>
        <p:spPr>
          <a:xfrm>
            <a:off x="20" y="10"/>
            <a:ext cx="13229843" cy="6857989"/>
          </a:xfrm>
          <a:prstGeom prst="rect">
            <a:avLst/>
          </a:pr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BE6A732-8124-4A59-8EC9-BF4A1648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2226538" y="-2233466"/>
            <a:ext cx="6858000" cy="11324929"/>
          </a:xfrm>
          <a:custGeom>
            <a:avLst/>
            <a:gdLst>
              <a:gd name="connsiteX0" fmla="*/ 0 w 6858000"/>
              <a:gd name="connsiteY0" fmla="*/ 9303227 h 11262142"/>
              <a:gd name="connsiteX1" fmla="*/ 0 w 6858000"/>
              <a:gd name="connsiteY1" fmla="*/ 6495555 h 11262142"/>
              <a:gd name="connsiteX2" fmla="*/ 1 w 6858000"/>
              <a:gd name="connsiteY2" fmla="*/ 6495555 h 11262142"/>
              <a:gd name="connsiteX3" fmla="*/ 1 w 6858000"/>
              <a:gd name="connsiteY3" fmla="*/ 0 h 11262142"/>
              <a:gd name="connsiteX4" fmla="*/ 6858000 w 6858000"/>
              <a:gd name="connsiteY4" fmla="*/ 6015407 h 11262142"/>
              <a:gd name="connsiteX5" fmla="*/ 6858000 w 6858000"/>
              <a:gd name="connsiteY5" fmla="*/ 8999698 h 11262142"/>
              <a:gd name="connsiteX6" fmla="*/ 6858000 w 6858000"/>
              <a:gd name="connsiteY6" fmla="*/ 11262142 h 11262142"/>
              <a:gd name="connsiteX7" fmla="*/ 1 w 6858000"/>
              <a:gd name="connsiteY7" fmla="*/ 11262142 h 11262142"/>
              <a:gd name="connsiteX8" fmla="*/ 1 w 6858000"/>
              <a:gd name="connsiteY8" fmla="*/ 9303227 h 112621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11262142">
                <a:moveTo>
                  <a:pt x="0" y="9303227"/>
                </a:moveTo>
                <a:lnTo>
                  <a:pt x="0" y="6495555"/>
                </a:lnTo>
                <a:lnTo>
                  <a:pt x="1" y="6495555"/>
                </a:lnTo>
                <a:lnTo>
                  <a:pt x="1" y="0"/>
                </a:lnTo>
                <a:lnTo>
                  <a:pt x="6858000" y="6015407"/>
                </a:lnTo>
                <a:lnTo>
                  <a:pt x="6858000" y="8999698"/>
                </a:lnTo>
                <a:lnTo>
                  <a:pt x="6858000" y="11262142"/>
                </a:lnTo>
                <a:lnTo>
                  <a:pt x="1" y="11262142"/>
                </a:lnTo>
                <a:lnTo>
                  <a:pt x="1" y="9303227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EBF5452-8F99-4BEF-8C9A-69073F12D8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3518" y="517676"/>
            <a:ext cx="10164040" cy="3793336"/>
          </a:xfrm>
        </p:spPr>
        <p:txBody>
          <a:bodyPr anchor="t">
            <a:noAutofit/>
          </a:bodyPr>
          <a:lstStyle/>
          <a:p>
            <a:pPr>
              <a:lnSpc>
                <a:spcPct val="90000"/>
              </a:lnSpc>
            </a:pPr>
            <a:r>
              <a:rPr lang="ru-RU" sz="5400" b="1" dirty="0"/>
              <a:t>МКУ ДО «Детская музыкальная школа»  МО «Хасавюртовский район» 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FDAA6A4-1F42-460B-A500-921EEB4BC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60643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5906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282E708-2B2D-4E43-BB67-5A7537969843}"/>
              </a:ext>
            </a:extLst>
          </p:cNvPr>
          <p:cNvSpPr txBox="1"/>
          <p:nvPr/>
        </p:nvSpPr>
        <p:spPr>
          <a:xfrm>
            <a:off x="446346" y="214778"/>
            <a:ext cx="11132509" cy="66479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400"/>
              </a:spcAft>
              <a:tabLst>
                <a:tab pos="1371600" algn="l"/>
              </a:tabLst>
            </a:pPr>
            <a:r>
              <a:rPr lang="ru-RU" sz="1800" dirty="0"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  </a:t>
            </a:r>
            <a:r>
              <a:rPr lang="ru-RU" sz="1800" dirty="0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ОТЧЕТ О ПРОДЕЛОННОЙ РАБОТЕ</a:t>
            </a:r>
          </a:p>
          <a:p>
            <a:pPr algn="ctr">
              <a:spcAft>
                <a:spcPts val="400"/>
              </a:spcAft>
              <a:tabLst>
                <a:tab pos="2209800" algn="l"/>
              </a:tabLst>
            </a:pPr>
            <a:r>
              <a:rPr lang="ru-RU" sz="1800" dirty="0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2020 – 2022г.</a:t>
            </a:r>
          </a:p>
          <a:p>
            <a:pPr algn="ctr">
              <a:spcAft>
                <a:spcPts val="400"/>
              </a:spcAft>
            </a:pPr>
            <a:r>
              <a:rPr lang="ru-RU" sz="1800" dirty="0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 </a:t>
            </a:r>
          </a:p>
          <a:p>
            <a:pPr algn="just">
              <a:spcAft>
                <a:spcPts val="400"/>
              </a:spcAft>
            </a:pPr>
            <a:r>
              <a:rPr lang="ru-RU" sz="1800" dirty="0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МКУ ДО «ДМШ» Хасавюртовского района, находится в здании Центра Традиционной Культуры Народов России  с </a:t>
            </a:r>
            <a:r>
              <a:rPr lang="ru-RU" sz="1800" dirty="0" err="1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Эндирей</a:t>
            </a:r>
            <a:r>
              <a:rPr lang="ru-RU" sz="1800" dirty="0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. Имеет отделение в с </a:t>
            </a:r>
            <a:r>
              <a:rPr lang="ru-RU" sz="1800" dirty="0" err="1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Костек</a:t>
            </a:r>
            <a:r>
              <a:rPr lang="ru-RU" sz="1800" dirty="0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. который занимает одно помещение в здании СОШ № 1 Детская музыкальная школа реализует три программы в области </a:t>
            </a:r>
          </a:p>
          <a:p>
            <a:pPr algn="just">
              <a:spcAft>
                <a:spcPts val="400"/>
              </a:spcAft>
            </a:pPr>
            <a:r>
              <a:rPr lang="ru-RU" sz="1800" dirty="0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музыки: «</a:t>
            </a:r>
            <a:r>
              <a:rPr lang="ru-RU" sz="1800" dirty="0" err="1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Фортеп</a:t>
            </a:r>
            <a:r>
              <a:rPr lang="ru-RU" sz="1800" dirty="0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</a:t>
            </a:r>
            <a:r>
              <a:rPr lang="ru-RU" sz="1800" dirty="0" err="1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иано</a:t>
            </a:r>
            <a:r>
              <a:rPr lang="ru-RU" sz="1800" dirty="0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», « Народные инструменты»-- «</a:t>
            </a:r>
            <a:r>
              <a:rPr lang="ru-RU" sz="1800" dirty="0" err="1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Агач-кумуз</a:t>
            </a:r>
            <a:r>
              <a:rPr lang="ru-RU" sz="1800" dirty="0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» «Гитара».    Общее количество </a:t>
            </a:r>
            <a:r>
              <a:rPr lang="ru-RU" sz="1800" dirty="0" err="1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учашихся</a:t>
            </a:r>
            <a:r>
              <a:rPr lang="ru-RU" sz="1800" dirty="0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 72.  В школе работают 6 пре подавателей, со средним и высшим специальным образованием  </a:t>
            </a:r>
            <a:r>
              <a:rPr lang="ru-RU" sz="1800" dirty="0" err="1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всепрошли</a:t>
            </a:r>
            <a:r>
              <a:rPr lang="ru-RU" sz="1800" dirty="0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переподготовку </a:t>
            </a:r>
            <a:r>
              <a:rPr lang="ru-RU" sz="1800" dirty="0" err="1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попредмету</a:t>
            </a:r>
            <a:r>
              <a:rPr lang="ru-RU" sz="1800" dirty="0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.   Стаж работы преподавателей </a:t>
            </a:r>
          </a:p>
          <a:p>
            <a:pPr algn="just">
              <a:spcAft>
                <a:spcPts val="400"/>
              </a:spcAft>
            </a:pPr>
            <a:r>
              <a:rPr lang="ru-RU" sz="1800" dirty="0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выше 25 лет. На ряду с обучением по реализуемым программам мы проводим </a:t>
            </a:r>
          </a:p>
          <a:p>
            <a:pPr algn="just">
              <a:spcAft>
                <a:spcPts val="400"/>
              </a:spcAft>
            </a:pPr>
            <a:r>
              <a:rPr lang="ru-RU" sz="1800" dirty="0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внутришкольные мероприятия такие как:   « День знаний»,   «День учителя» «Моя мама лучшая в мире»  Открытые уроки  «Творчество Дагестанских композиторов»  Мероприятие посвященное Новому Году.  «День зашиты отечества»   «</a:t>
            </a:r>
            <a:r>
              <a:rPr lang="ru-RU" sz="1800" dirty="0" err="1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Празднтк</a:t>
            </a:r>
            <a:r>
              <a:rPr lang="ru-RU" sz="1800" dirty="0">
                <a:solidFill>
                  <a:schemeClr val="tx2">
                    <a:lumMod val="2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 8 марта»  «О тебе пою  Моя Россия»  «День победы».  Проводятся совместные мероприятия с другими школами. </a:t>
            </a:r>
            <a:r>
              <a:rPr lang="ru-RU" dirty="0">
                <a:solidFill>
                  <a:schemeClr val="tx2">
                    <a:lumMod val="25000"/>
                  </a:schemeClr>
                </a:solidFill>
                <a:latin typeface="Georgia" panose="02040502050405020303" pitchFamily="18" charset="0"/>
                <a:cs typeface="Times New Roman" panose="02020603050405020304" pitchFamily="18" charset="0"/>
              </a:rPr>
              <a:t>Принимаем активное участие в культурной жизни  Хасавюртовского Района. Это концерты, фестивали, конкурсы.  Так же учащиеся  </a:t>
            </a:r>
          </a:p>
          <a:p>
            <a:pPr algn="just">
              <a:spcAft>
                <a:spcPts val="400"/>
              </a:spcAft>
            </a:pPr>
            <a:r>
              <a:rPr lang="ru-RU" dirty="0">
                <a:solidFill>
                  <a:schemeClr val="tx2">
                    <a:lumMod val="25000"/>
                  </a:schemeClr>
                </a:solidFill>
                <a:latin typeface="Georgia" panose="02040502050405020303" pitchFamily="18" charset="0"/>
                <a:cs typeface="Times New Roman" panose="02020603050405020304" pitchFamily="18" charset="0"/>
              </a:rPr>
              <a:t>«Детской музыкальной школы» , </a:t>
            </a:r>
            <a:r>
              <a:rPr lang="ru-RU" dirty="0" err="1">
                <a:solidFill>
                  <a:schemeClr val="tx2">
                    <a:lumMod val="25000"/>
                  </a:schemeClr>
                </a:solidFill>
                <a:latin typeface="Georgia" panose="02040502050405020303" pitchFamily="18" charset="0"/>
                <a:cs typeface="Times New Roman" panose="02020603050405020304" pitchFamily="18" charset="0"/>
              </a:rPr>
              <a:t>прнимают</a:t>
            </a:r>
            <a:r>
              <a:rPr lang="ru-RU" dirty="0">
                <a:solidFill>
                  <a:schemeClr val="tx2">
                    <a:lumMod val="25000"/>
                  </a:schemeClr>
                </a:solidFill>
                <a:latin typeface="Georgia" panose="02040502050405020303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solidFill>
                  <a:schemeClr val="tx2">
                    <a:lumMod val="25000"/>
                  </a:schemeClr>
                </a:solidFill>
                <a:latin typeface="Georgia" panose="02040502050405020303" pitchFamily="18" charset="0"/>
                <a:cs typeface="Times New Roman" panose="02020603050405020304" pitchFamily="18" charset="0"/>
              </a:rPr>
              <a:t>учстия</a:t>
            </a:r>
            <a:r>
              <a:rPr lang="ru-RU" dirty="0">
                <a:solidFill>
                  <a:schemeClr val="tx2">
                    <a:lumMod val="25000"/>
                  </a:schemeClr>
                </a:solidFill>
                <a:latin typeface="Georgia" panose="02040502050405020303" pitchFamily="18" charset="0"/>
                <a:cs typeface="Times New Roman" panose="02020603050405020304" pitchFamily="18" charset="0"/>
              </a:rPr>
              <a:t> в Республиканских Всероссийских и Международных  фестивалях и конкурса Цели этих мероприятий – неприятие идеологии терроризма, воспитание молодежи в духе народных традиций и обычаев, формирование у молодежи и школьников духовно -нравственного и эстетического  </a:t>
            </a:r>
            <a:r>
              <a:rPr lang="ru-RU" dirty="0" err="1">
                <a:solidFill>
                  <a:schemeClr val="tx2">
                    <a:lumMod val="25000"/>
                  </a:schemeClr>
                </a:solidFill>
                <a:latin typeface="Georgia" panose="02040502050405020303" pitchFamily="18" charset="0"/>
                <a:cs typeface="Times New Roman" panose="02020603050405020304" pitchFamily="18" charset="0"/>
              </a:rPr>
              <a:t>мировозрения</a:t>
            </a:r>
            <a:r>
              <a:rPr lang="ru-RU" dirty="0">
                <a:solidFill>
                  <a:schemeClr val="tx2">
                    <a:lumMod val="25000"/>
                  </a:schemeClr>
                </a:solidFill>
                <a:latin typeface="Georgia" panose="02040502050405020303" pitchFamily="18" charset="0"/>
                <a:cs typeface="Times New Roman" panose="02020603050405020304" pitchFamily="18" charset="0"/>
              </a:rPr>
              <a:t>, национального самосознания, патриотизма, и участия в социально-культурной жизни, формирование </a:t>
            </a:r>
            <a:r>
              <a:rPr lang="ru-RU" dirty="0" err="1">
                <a:solidFill>
                  <a:schemeClr val="tx2">
                    <a:lumMod val="25000"/>
                  </a:schemeClr>
                </a:solidFill>
                <a:latin typeface="Georgia" panose="02040502050405020303" pitchFamily="18" charset="0"/>
                <a:cs typeface="Times New Roman" panose="02020603050405020304" pitchFamily="18" charset="0"/>
              </a:rPr>
              <a:t>бережнего</a:t>
            </a:r>
            <a:r>
              <a:rPr lang="ru-RU" dirty="0">
                <a:solidFill>
                  <a:schemeClr val="tx2">
                    <a:lumMod val="25000"/>
                  </a:schemeClr>
                </a:solidFill>
                <a:latin typeface="Georgia" panose="02040502050405020303" pitchFamily="18" charset="0"/>
                <a:cs typeface="Times New Roman" panose="02020603050405020304" pitchFamily="18" charset="0"/>
              </a:rPr>
              <a:t>      </a:t>
            </a:r>
          </a:p>
          <a:p>
            <a:pPr algn="just">
              <a:spcAft>
                <a:spcPts val="400"/>
              </a:spcAft>
            </a:pPr>
            <a:r>
              <a:rPr lang="ru-RU" dirty="0">
                <a:solidFill>
                  <a:schemeClr val="tx2">
                    <a:lumMod val="25000"/>
                  </a:schemeClr>
                </a:solidFill>
                <a:latin typeface="Georgia" panose="02040502050405020303" pitchFamily="18" charset="0"/>
                <a:cs typeface="Times New Roman" panose="02020603050405020304" pitchFamily="18" charset="0"/>
              </a:rPr>
              <a:t>отношения к культурно-историческому наследию своего Народа и Страны.</a:t>
            </a:r>
          </a:p>
          <a:p>
            <a:pPr algn="ctr">
              <a:spcAft>
                <a:spcPts val="400"/>
              </a:spcAft>
            </a:pPr>
            <a:endParaRPr lang="ru-RU" sz="1800" dirty="0">
              <a:solidFill>
                <a:schemeClr val="tx2">
                  <a:lumMod val="25000"/>
                </a:schemeClr>
              </a:solidFill>
              <a:effectLst/>
              <a:latin typeface="Georgia" panose="02040502050405020303" pitchFamily="18" charset="0"/>
              <a:ea typeface="Georgia" panose="02040502050405020303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0614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282E708-2B2D-4E43-BB67-5A7537969843}"/>
              </a:ext>
            </a:extLst>
          </p:cNvPr>
          <p:cNvSpPr txBox="1"/>
          <p:nvPr/>
        </p:nvSpPr>
        <p:spPr>
          <a:xfrm>
            <a:off x="446346" y="214778"/>
            <a:ext cx="11132509" cy="59503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ru-RU" sz="1800" dirty="0">
                <a:solidFill>
                  <a:schemeClr val="accent1">
                    <a:lumMod val="75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  </a:t>
            </a: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Сейчас мы </a:t>
            </a:r>
            <a:r>
              <a:rPr lang="ru-RU" sz="1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продеманстрируем</a:t>
            </a: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успехи наших учащихся, достигнутые</a:t>
            </a:r>
          </a:p>
          <a:p>
            <a:pPr>
              <a:spcAft>
                <a:spcPts val="400"/>
              </a:spcAft>
            </a:pP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400"/>
              </a:spcAft>
            </a:pP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на фестивалях – конкурсах за последние  </a:t>
            </a:r>
            <a:r>
              <a:rPr lang="ru-RU" sz="1800" b="1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2 </a:t>
            </a: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года.</a:t>
            </a:r>
          </a:p>
          <a:p>
            <a:pPr>
              <a:spcAft>
                <a:spcPts val="400"/>
              </a:spcAft>
            </a:pP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4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I. </a:t>
            </a: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21 – </a:t>
            </a:r>
            <a:r>
              <a:rPr lang="ru-RU" sz="1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Рспубликанский</a:t>
            </a: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конкурс пианистов Министерство </a:t>
            </a:r>
          </a:p>
          <a:p>
            <a:pPr marL="47625">
              <a:spcAft>
                <a:spcPts val="400"/>
              </a:spcAft>
            </a:pP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Культуры РД. Награждена Дипломом </a:t>
            </a:r>
            <a:r>
              <a:rPr lang="ru-RU" sz="1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Имавова</a:t>
            </a: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М. пр. </a:t>
            </a:r>
            <a:r>
              <a:rPr lang="ru-RU" sz="1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ЧернышоваНЮ</a:t>
            </a: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spcAft>
                <a:spcPts val="400"/>
              </a:spcAft>
            </a:pP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400"/>
              </a:spcAft>
            </a:pPr>
            <a:r>
              <a:rPr lang="en-US" sz="1800" b="1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II. </a:t>
            </a: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  10-Республиканский фестиваль детского творчества «Дети гор»</a:t>
            </a:r>
          </a:p>
          <a:p>
            <a:pPr>
              <a:spcAft>
                <a:spcPts val="400"/>
              </a:spcAft>
            </a:pP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Награждаются Дипломом </a:t>
            </a:r>
            <a:r>
              <a:rPr lang="ru-RU" sz="1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ансанбль«Агач-кумузистов</a:t>
            </a: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» школы(</a:t>
            </a:r>
            <a:r>
              <a:rPr lang="ru-RU" sz="1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видио</a:t>
            </a: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)</a:t>
            </a:r>
          </a:p>
          <a:p>
            <a:pPr>
              <a:spcAft>
                <a:spcPts val="400"/>
              </a:spcAft>
            </a:pP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400"/>
              </a:spcAft>
            </a:pP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А так же трио «народных инструментов» </a:t>
            </a:r>
            <a:r>
              <a:rPr lang="ru-RU" sz="1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Уцумиев</a:t>
            </a: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К. </a:t>
            </a:r>
            <a:r>
              <a:rPr lang="ru-RU" sz="1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ГаджимурадовИ</a:t>
            </a: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spcAft>
                <a:spcPts val="400"/>
              </a:spcAft>
            </a:pP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</a:t>
            </a:r>
            <a:r>
              <a:rPr lang="ru-RU" sz="1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Мустафаев</a:t>
            </a: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И.  </a:t>
            </a:r>
          </a:p>
          <a:p>
            <a:pPr>
              <a:spcAft>
                <a:spcPts val="400"/>
              </a:spcAft>
            </a:pP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400"/>
              </a:spcAft>
            </a:pP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</a:t>
            </a:r>
            <a:r>
              <a:rPr lang="en-US" sz="1800" b="1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III.</a:t>
            </a:r>
            <a:r>
              <a:rPr lang="ru-RU" sz="1800" b="1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 </a:t>
            </a: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Всероссийский фестиваль –конкурс «Полифония сердец»</a:t>
            </a:r>
          </a:p>
          <a:p>
            <a:pPr>
              <a:spcAft>
                <a:spcPts val="400"/>
              </a:spcAft>
              <a:tabLst>
                <a:tab pos="704850" algn="l"/>
                <a:tab pos="1114425" algn="l"/>
              </a:tabLst>
            </a:pPr>
            <a:r>
              <a:rPr lang="ru-RU" sz="1800" b="1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 «</a:t>
            </a: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Дорога к успеху» в </a:t>
            </a:r>
            <a:r>
              <a:rPr lang="ru-RU" sz="1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наминации</a:t>
            </a: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«Фортепиано», младшая группа ,      </a:t>
            </a:r>
          </a:p>
          <a:p>
            <a:pPr>
              <a:spcAft>
                <a:spcPts val="400"/>
              </a:spcAft>
            </a:pP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spcAft>
                <a:spcPts val="400"/>
              </a:spcAft>
            </a:pP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   Награждается Дипломом </a:t>
            </a:r>
            <a:r>
              <a:rPr lang="ru-RU" sz="1800" b="1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</a:t>
            </a:r>
            <a:r>
              <a:rPr lang="en-US" sz="1800" b="1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III </a:t>
            </a:r>
            <a:r>
              <a:rPr lang="ru-RU" sz="1800" b="1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- степени </a:t>
            </a:r>
            <a:r>
              <a:rPr lang="ru-RU" sz="1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Имавова</a:t>
            </a: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Мадина, </a:t>
            </a:r>
          </a:p>
          <a:p>
            <a:pPr>
              <a:spcAft>
                <a:spcPts val="400"/>
              </a:spcAft>
            </a:pP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   Преподаватель  Чернышова Н.Ю.</a:t>
            </a:r>
          </a:p>
        </p:txBody>
      </p:sp>
    </p:spTree>
    <p:extLst>
      <p:ext uri="{BB962C8B-B14F-4D97-AF65-F5344CB8AC3E}">
        <p14:creationId xmlns:p14="http://schemas.microsoft.com/office/powerpoint/2010/main" val="30449388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282E708-2B2D-4E43-BB67-5A7537969843}"/>
              </a:ext>
            </a:extLst>
          </p:cNvPr>
          <p:cNvSpPr txBox="1"/>
          <p:nvPr/>
        </p:nvSpPr>
        <p:spPr>
          <a:xfrm>
            <a:off x="956710" y="2011680"/>
            <a:ext cx="10558634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chemeClr val="accent1">
                    <a:lumMod val="50000"/>
                  </a:schemeClr>
                </a:solidFill>
              </a:rPr>
              <a:t>XXI –</a:t>
            </a:r>
            <a:r>
              <a:rPr lang="ru-RU" sz="6000" b="1" dirty="0">
                <a:solidFill>
                  <a:schemeClr val="accent1">
                    <a:lumMod val="50000"/>
                  </a:schemeClr>
                </a:solidFill>
              </a:rPr>
              <a:t> РЕСПУБЛИКАНСКИЙ КОНКУРС ПИАНИСТОВ</a:t>
            </a:r>
            <a:br>
              <a:rPr lang="ru-RU" sz="3600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3600" b="1" dirty="0">
                <a:solidFill>
                  <a:schemeClr val="accent1">
                    <a:lumMod val="50000"/>
                  </a:schemeClr>
                </a:solidFill>
              </a:rPr>
              <a:t>УЧЕБНО - МЕТОДИЧЕСКИЙ  ЦЕНТР</a:t>
            </a:r>
            <a:br>
              <a:rPr lang="ru-RU" sz="3600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3600" b="1" dirty="0">
                <a:solidFill>
                  <a:schemeClr val="accent1">
                    <a:lumMod val="50000"/>
                  </a:schemeClr>
                </a:solidFill>
              </a:rPr>
              <a:t>Махачкала</a:t>
            </a:r>
          </a:p>
        </p:txBody>
      </p:sp>
    </p:spTree>
    <p:extLst>
      <p:ext uri="{BB962C8B-B14F-4D97-AF65-F5344CB8AC3E}">
        <p14:creationId xmlns:p14="http://schemas.microsoft.com/office/powerpoint/2010/main" val="849825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282E708-2B2D-4E43-BB67-5A7537969843}"/>
              </a:ext>
            </a:extLst>
          </p:cNvPr>
          <p:cNvSpPr txBox="1"/>
          <p:nvPr/>
        </p:nvSpPr>
        <p:spPr>
          <a:xfrm>
            <a:off x="1126831" y="1171708"/>
            <a:ext cx="10558634" cy="38369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4800" b="1" dirty="0">
                <a:solidFill>
                  <a:schemeClr val="accent1">
                    <a:lumMod val="50000"/>
                  </a:schemeClr>
                </a:solidFill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I. </a:t>
            </a:r>
            <a:r>
              <a:rPr lang="ru-RU" sz="4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21 – </a:t>
            </a:r>
            <a:r>
              <a:rPr lang="ru-RU" sz="4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Рспубликанский</a:t>
            </a:r>
            <a:r>
              <a:rPr lang="ru-RU" sz="4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конкурс пианистов Министерство </a:t>
            </a:r>
          </a:p>
          <a:p>
            <a:pPr marL="47625">
              <a:spcAft>
                <a:spcPts val="400"/>
              </a:spcAft>
            </a:pPr>
            <a:r>
              <a:rPr lang="ru-RU" sz="4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Культуры РД. Награждена Дипломом </a:t>
            </a:r>
            <a:r>
              <a:rPr lang="ru-RU" sz="4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Имавова</a:t>
            </a:r>
            <a:r>
              <a:rPr lang="ru-RU" sz="4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М. пр. </a:t>
            </a:r>
            <a:r>
              <a:rPr lang="ru-RU" sz="4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ЧернышоваНЮ</a:t>
            </a:r>
            <a:r>
              <a:rPr lang="ru-RU" sz="4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553313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7705C3DC-5E77-4E23-AC82-2E67F50E73F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5000"/>
                    </a14:imgEffect>
                    <a14:imgEffect>
                      <a14:brightnessContrast bright="2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9879" b="2887"/>
          <a:stretch/>
        </p:blipFill>
        <p:spPr>
          <a:xfrm>
            <a:off x="3524249" y="0"/>
            <a:ext cx="481913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5928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9146FE4-CE62-4BED-A291-3D66FFFAC38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2511" b="2887"/>
          <a:stretch/>
        </p:blipFill>
        <p:spPr>
          <a:xfrm>
            <a:off x="3524250" y="0"/>
            <a:ext cx="46337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764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E3B911A-BBC0-493A-8907-980CD57228F7}"/>
              </a:ext>
            </a:extLst>
          </p:cNvPr>
          <p:cNvSpPr txBox="1"/>
          <p:nvPr/>
        </p:nvSpPr>
        <p:spPr>
          <a:xfrm>
            <a:off x="956710" y="2011680"/>
            <a:ext cx="10558634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chemeClr val="accent1">
                    <a:lumMod val="50000"/>
                  </a:schemeClr>
                </a:solidFill>
              </a:rPr>
              <a:t>X – </a:t>
            </a:r>
            <a:r>
              <a:rPr lang="ru-RU" sz="6000" b="1" dirty="0">
                <a:solidFill>
                  <a:schemeClr val="accent1">
                    <a:lumMod val="50000"/>
                  </a:schemeClr>
                </a:solidFill>
              </a:rPr>
              <a:t>РЕСПУБЛИКАНСКИЙ ФЕСТИВАЛЬ ДЕТСКОГО ТВОРЧЕСТВА «ЭХО ГОР»</a:t>
            </a:r>
          </a:p>
        </p:txBody>
      </p:sp>
    </p:spTree>
    <p:extLst>
      <p:ext uri="{BB962C8B-B14F-4D97-AF65-F5344CB8AC3E}">
        <p14:creationId xmlns:p14="http://schemas.microsoft.com/office/powerpoint/2010/main" val="34425585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282E708-2B2D-4E43-BB67-5A7537969843}"/>
              </a:ext>
            </a:extLst>
          </p:cNvPr>
          <p:cNvSpPr txBox="1"/>
          <p:nvPr/>
        </p:nvSpPr>
        <p:spPr>
          <a:xfrm>
            <a:off x="733426" y="236043"/>
            <a:ext cx="10558634" cy="60837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4000" b="1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II. </a:t>
            </a:r>
            <a:r>
              <a:rPr lang="ru-RU" sz="4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  10-Республиканский фестиваль детского творчества «Дети гор»</a:t>
            </a:r>
          </a:p>
          <a:p>
            <a:pPr>
              <a:spcAft>
                <a:spcPts val="400"/>
              </a:spcAft>
            </a:pPr>
            <a:r>
              <a:rPr lang="ru-RU" sz="4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Награждаются Дипломом </a:t>
            </a:r>
            <a:r>
              <a:rPr lang="ru-RU" sz="40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ансанбль«Агач-кумузистов</a:t>
            </a:r>
            <a:r>
              <a:rPr lang="ru-RU" sz="4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» школы(</a:t>
            </a:r>
            <a:r>
              <a:rPr lang="ru-RU" sz="40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видио</a:t>
            </a:r>
            <a:r>
              <a:rPr lang="ru-RU" sz="4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)</a:t>
            </a:r>
          </a:p>
          <a:p>
            <a:pPr>
              <a:spcAft>
                <a:spcPts val="400"/>
              </a:spcAft>
            </a:pPr>
            <a:r>
              <a:rPr lang="ru-RU" sz="4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400"/>
              </a:spcAft>
            </a:pPr>
            <a:r>
              <a:rPr lang="ru-RU" sz="4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А так же трио «народных инструментов» </a:t>
            </a:r>
            <a:r>
              <a:rPr lang="ru-RU" sz="40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Уцумиев</a:t>
            </a:r>
            <a:r>
              <a:rPr lang="ru-RU" sz="4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К. </a:t>
            </a:r>
            <a:r>
              <a:rPr lang="ru-RU" sz="40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ГаджимурадовИ</a:t>
            </a:r>
            <a:r>
              <a:rPr lang="ru-RU" sz="4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spcAft>
                <a:spcPts val="400"/>
              </a:spcAft>
            </a:pPr>
            <a:r>
              <a:rPr lang="ru-RU" sz="4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</a:t>
            </a:r>
            <a:r>
              <a:rPr lang="ru-RU" sz="4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Мустафаев</a:t>
            </a:r>
            <a:r>
              <a:rPr lang="ru-RU" sz="4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И. </a:t>
            </a:r>
            <a:r>
              <a:rPr lang="en-US" sz="4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</a:t>
            </a:r>
            <a:endParaRPr lang="ru-RU" sz="4800" dirty="0">
              <a:solidFill>
                <a:schemeClr val="accent1">
                  <a:lumMod val="50000"/>
                </a:schemeClr>
              </a:solidFill>
              <a:effectLst/>
              <a:latin typeface="Georgia" panose="02040502050405020303" pitchFamily="18" charset="0"/>
              <a:ea typeface="Georgia" panose="02040502050405020303" pitchFamily="18" charset="0"/>
              <a:cs typeface="Times New Roman" panose="02020603050405020304" pitchFamily="18" charset="0"/>
            </a:endParaRPr>
          </a:p>
          <a:p>
            <a:pPr>
              <a:spcAft>
                <a:spcPts val="400"/>
              </a:spcAft>
            </a:pP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РУКОВОДИТЕЛЬ И ПРЕПОДАВАТЕЛЬ </a:t>
            </a:r>
            <a:r>
              <a:rPr lang="ru-RU" sz="4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Конакбиев</a:t>
            </a:r>
            <a:r>
              <a:rPr lang="ru-RU" sz="4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</a:t>
            </a:r>
            <a:r>
              <a:rPr lang="ru-RU" sz="4800" dirty="0">
                <a:solidFill>
                  <a:schemeClr val="accent1">
                    <a:lumMod val="50000"/>
                  </a:schemeClr>
                </a:solidFill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Э</a:t>
            </a:r>
            <a:r>
              <a:rPr lang="ru-RU" sz="4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.Т.  </a:t>
            </a:r>
          </a:p>
        </p:txBody>
      </p:sp>
    </p:spTree>
    <p:extLst>
      <p:ext uri="{BB962C8B-B14F-4D97-AF65-F5344CB8AC3E}">
        <p14:creationId xmlns:p14="http://schemas.microsoft.com/office/powerpoint/2010/main" val="33691959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-20220926-WA0004">
            <a:hlinkClick r:id="" action="ppaction://media"/>
            <a:extLst>
              <a:ext uri="{FF2B5EF4-FFF2-40B4-BE49-F238E27FC236}">
                <a16:creationId xmlns:a16="http://schemas.microsoft.com/office/drawing/2014/main" id="{9F514EDF-9773-45CA-BA2B-1C5DB148471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027891" y="238010"/>
            <a:ext cx="3510089" cy="6381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962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97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4344F1CD-3C92-408F-B3E4-11E3DB4B01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1435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BF00C6F-94EC-4ADF-ABBD-C82A3C1A12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5358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75E1C84C-3182-4ABB-854B-9E6F9998AD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7516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282E708-2B2D-4E43-BB67-5A7537969843}"/>
              </a:ext>
            </a:extLst>
          </p:cNvPr>
          <p:cNvSpPr txBox="1"/>
          <p:nvPr/>
        </p:nvSpPr>
        <p:spPr>
          <a:xfrm>
            <a:off x="733426" y="236043"/>
            <a:ext cx="10558634" cy="52219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ru-RU" sz="4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III.</a:t>
            </a:r>
            <a:r>
              <a:rPr lang="ru-RU" sz="4000" b="1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 </a:t>
            </a:r>
            <a:r>
              <a:rPr lang="ru-RU" sz="4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Всероссийский фестиваль –конкурс «Полифония сердец»</a:t>
            </a:r>
          </a:p>
          <a:p>
            <a:pPr>
              <a:spcAft>
                <a:spcPts val="400"/>
              </a:spcAft>
              <a:tabLst>
                <a:tab pos="704850" algn="l"/>
                <a:tab pos="1114425" algn="l"/>
              </a:tabLst>
            </a:pPr>
            <a:r>
              <a:rPr lang="ru-RU" sz="4000" b="1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 «</a:t>
            </a:r>
            <a:r>
              <a:rPr lang="ru-RU" sz="4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Дорога к успеху» в </a:t>
            </a:r>
            <a:r>
              <a:rPr lang="ru-RU" sz="40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наминации</a:t>
            </a:r>
            <a:r>
              <a:rPr lang="ru-RU" sz="4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«Фортепиано», младшая группа ,      </a:t>
            </a:r>
          </a:p>
          <a:p>
            <a:pPr>
              <a:spcAft>
                <a:spcPts val="400"/>
              </a:spcAft>
            </a:pPr>
            <a:r>
              <a:rPr lang="ru-RU" sz="4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spcAft>
                <a:spcPts val="400"/>
              </a:spcAft>
            </a:pPr>
            <a:r>
              <a:rPr lang="ru-RU" sz="4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   Награждается Дипломом </a:t>
            </a:r>
            <a:r>
              <a:rPr lang="ru-RU" sz="4000" b="1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III </a:t>
            </a:r>
            <a:r>
              <a:rPr lang="ru-RU" sz="4000" b="1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- степени </a:t>
            </a:r>
            <a:r>
              <a:rPr lang="ru-RU" sz="40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Имавова</a:t>
            </a:r>
            <a:r>
              <a:rPr lang="ru-RU" sz="4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Мадина, </a:t>
            </a:r>
          </a:p>
          <a:p>
            <a:pPr>
              <a:spcAft>
                <a:spcPts val="400"/>
              </a:spcAft>
            </a:pPr>
            <a:r>
              <a:rPr lang="ru-RU" sz="4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   Преподаватель  Чернышова Н.Ю.</a:t>
            </a:r>
          </a:p>
        </p:txBody>
      </p:sp>
    </p:spTree>
    <p:extLst>
      <p:ext uri="{BB962C8B-B14F-4D97-AF65-F5344CB8AC3E}">
        <p14:creationId xmlns:p14="http://schemas.microsoft.com/office/powerpoint/2010/main" val="18697682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WhatsApp Video 2022-11-09 at 09.47.33">
            <a:hlinkClick r:id="" action="ppaction://media"/>
            <a:extLst>
              <a:ext uri="{FF2B5EF4-FFF2-40B4-BE49-F238E27FC236}">
                <a16:creationId xmlns:a16="http://schemas.microsoft.com/office/drawing/2014/main" id="{B9562164-B43C-4E8F-A1B8-0F7C2708A6B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959225" y="206375"/>
            <a:ext cx="33528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385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39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A6AE00D-2425-4A48-B76C-5C6AAF0C6076}"/>
              </a:ext>
            </a:extLst>
          </p:cNvPr>
          <p:cNvSpPr txBox="1"/>
          <p:nvPr/>
        </p:nvSpPr>
        <p:spPr>
          <a:xfrm>
            <a:off x="816683" y="1536174"/>
            <a:ext cx="10558634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8000" b="1" dirty="0">
                <a:solidFill>
                  <a:schemeClr val="accent1">
                    <a:lumMod val="50000"/>
                  </a:schemeClr>
                </a:solidFill>
              </a:rPr>
              <a:t>МЕРОПРИЯТИЕ ПОСВЕЩЕННОЕ </a:t>
            </a:r>
          </a:p>
          <a:p>
            <a:pPr algn="ctr"/>
            <a:r>
              <a:rPr lang="ru-RU" sz="8000" b="1" dirty="0">
                <a:solidFill>
                  <a:schemeClr val="accent1">
                    <a:lumMod val="50000"/>
                  </a:schemeClr>
                </a:solidFill>
              </a:rPr>
              <a:t>ДНЮ ПОБЕДЫ</a:t>
            </a:r>
          </a:p>
          <a:p>
            <a:pPr algn="ctr"/>
            <a:r>
              <a:rPr lang="ru-RU" sz="4000" b="1" dirty="0">
                <a:solidFill>
                  <a:schemeClr val="accent1">
                    <a:lumMod val="50000"/>
                  </a:schemeClr>
                </a:solidFill>
              </a:rPr>
              <a:t>МАЙ 2022 </a:t>
            </a:r>
            <a:r>
              <a:rPr lang="ru-RU" sz="4000" b="1" dirty="0" err="1">
                <a:solidFill>
                  <a:schemeClr val="accent1">
                    <a:lumMod val="50000"/>
                  </a:schemeClr>
                </a:solidFill>
              </a:rPr>
              <a:t>ОТД.с.КОСТЕК</a:t>
            </a:r>
            <a:r>
              <a:rPr lang="ru-RU" sz="4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088756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FAD6324-F242-4B76-A3EB-3AD8251DEDCE}"/>
              </a:ext>
            </a:extLst>
          </p:cNvPr>
          <p:cNvSpPr txBox="1"/>
          <p:nvPr/>
        </p:nvSpPr>
        <p:spPr>
          <a:xfrm>
            <a:off x="520995" y="318977"/>
            <a:ext cx="10696354" cy="45895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400"/>
              </a:spcAft>
            </a:pPr>
            <a:r>
              <a:rPr lang="ru-RU" sz="2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На мероприятии посвященное к Дню Победы подготовленное преп. </a:t>
            </a:r>
            <a:r>
              <a:rPr lang="ru-RU" sz="2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Умалатовой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А.А .</a:t>
            </a:r>
            <a:r>
              <a:rPr lang="ru-RU" sz="2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Чернышовой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Н.Ю. </a:t>
            </a:r>
            <a:r>
              <a:rPr lang="ru-RU" sz="2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Калсыновым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М.А. был дан концерт учащимися « ДМШ.» Прозвучали стихи, песни,  мелодии. В исполнении   Вокального </a:t>
            </a:r>
            <a:r>
              <a:rPr lang="ru-RU" sz="2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ансанбля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, руководитель </a:t>
            </a:r>
            <a:r>
              <a:rPr lang="ru-RU" sz="2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Умалатовой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А. и учащихся отд. «Народных инструментов «  прозвучали песни военных лет.    (имеется </a:t>
            </a:r>
            <a:r>
              <a:rPr lang="ru-RU" sz="2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видио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).                     </a:t>
            </a:r>
            <a:endParaRPr lang="ru-RU" sz="2000" dirty="0">
              <a:solidFill>
                <a:schemeClr val="accent1">
                  <a:lumMod val="50000"/>
                </a:schemeClr>
              </a:solidFill>
              <a:effectLst/>
              <a:latin typeface="Georgia" panose="02040502050405020303" pitchFamily="18" charset="0"/>
              <a:ea typeface="Georgia" panose="02040502050405020303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7747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215EDC7B">
            <a:hlinkClick r:id="" action="ppaction://media"/>
            <a:extLst>
              <a:ext uri="{FF2B5EF4-FFF2-40B4-BE49-F238E27FC236}">
                <a16:creationId xmlns:a16="http://schemas.microsoft.com/office/drawing/2014/main" id="{FECE9D80-C619-46AA-B0D1-16D7552B3DA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968496" y="195072"/>
            <a:ext cx="4078224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0410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06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C8A5702-D7E2-4A8E-9DE9-647FBE8CD6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375" y="0"/>
            <a:ext cx="115252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90458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221EC62B">
            <a:hlinkClick r:id="" action="ppaction://media"/>
            <a:extLst>
              <a:ext uri="{FF2B5EF4-FFF2-40B4-BE49-F238E27FC236}">
                <a16:creationId xmlns:a16="http://schemas.microsoft.com/office/drawing/2014/main" id="{48FACF44-A7C2-484C-8214-4957E67B20C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2100" y="476822"/>
            <a:ext cx="10405109" cy="5722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731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34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VID-20220925-WA0021">
            <a:hlinkClick r:id="" action="ppaction://media"/>
            <a:extLst>
              <a:ext uri="{FF2B5EF4-FFF2-40B4-BE49-F238E27FC236}">
                <a16:creationId xmlns:a16="http://schemas.microsoft.com/office/drawing/2014/main" id="{E23398FD-1F03-4C05-83C8-5BD0A18F91B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4694" y="477981"/>
            <a:ext cx="10375532" cy="5872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8640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C9BECF4-E5EC-4B1A-9EAB-11758EA28DB6}"/>
              </a:ext>
            </a:extLst>
          </p:cNvPr>
          <p:cNvSpPr txBox="1"/>
          <p:nvPr/>
        </p:nvSpPr>
        <p:spPr>
          <a:xfrm>
            <a:off x="816683" y="1151453"/>
            <a:ext cx="10558634" cy="45550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5400" b="1" dirty="0">
                <a:solidFill>
                  <a:schemeClr val="accent1">
                    <a:lumMod val="50000"/>
                  </a:schemeClr>
                </a:solidFill>
              </a:rPr>
              <a:t>РЕСПУБЛИКАНСКИЙ ФЕСТИВАЛЬ </a:t>
            </a:r>
          </a:p>
          <a:p>
            <a:pPr algn="ctr"/>
            <a:r>
              <a:rPr lang="ru-RU" sz="5400" b="1" dirty="0">
                <a:solidFill>
                  <a:schemeClr val="accent1">
                    <a:lumMod val="50000"/>
                  </a:schemeClr>
                </a:solidFill>
              </a:rPr>
              <a:t>ФОРТЕПИАННОЙ МУЗЫКИ</a:t>
            </a:r>
          </a:p>
          <a:p>
            <a:pPr algn="ctr"/>
            <a:r>
              <a:rPr lang="ru-RU" sz="4000" b="1" dirty="0">
                <a:solidFill>
                  <a:schemeClr val="accent1">
                    <a:lumMod val="50000"/>
                  </a:schemeClr>
                </a:solidFill>
              </a:rPr>
              <a:t>ДАГЕСТАНСКИЙ ГОСКДАРСТВЕННЫЙ ПЕДАГОГИЧЕСКИЙ УНИВЕРСИТЕТ </a:t>
            </a:r>
          </a:p>
          <a:p>
            <a:pPr algn="ctr"/>
            <a:r>
              <a:rPr lang="ru-RU" sz="4000" b="1" dirty="0">
                <a:solidFill>
                  <a:schemeClr val="accent1">
                    <a:lumMod val="50000"/>
                  </a:schemeClr>
                </a:solidFill>
              </a:rPr>
              <a:t>МАРТ 2022</a:t>
            </a:r>
            <a:endParaRPr lang="ru-RU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58220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C9BECF4-E5EC-4B1A-9EAB-11758EA28DB6}"/>
              </a:ext>
            </a:extLst>
          </p:cNvPr>
          <p:cNvSpPr txBox="1"/>
          <p:nvPr/>
        </p:nvSpPr>
        <p:spPr>
          <a:xfrm>
            <a:off x="816683" y="1151453"/>
            <a:ext cx="10558634" cy="44422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400"/>
              </a:spcAft>
            </a:pPr>
            <a:r>
              <a:rPr lang="ru-RU" sz="2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В марте 2022года Дагестанский государственный  педагогический университет провел «Республиканский фестиваль фортепианной музыки». Ученица муз. Школы </a:t>
            </a:r>
            <a:r>
              <a:rPr lang="ru-RU" sz="2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Асакаева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М. награждена ДИПЛОМОМ. </a:t>
            </a:r>
          </a:p>
          <a:p>
            <a:pPr>
              <a:lnSpc>
                <a:spcPct val="150000"/>
              </a:lnSpc>
              <a:spcAft>
                <a:spcPts val="400"/>
              </a:spcAft>
            </a:pPr>
            <a:r>
              <a:rPr lang="ru-RU" sz="2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Преп. </a:t>
            </a:r>
            <a:r>
              <a:rPr lang="ru-RU" sz="2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Телякавова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М.Р. грамотой за участие в проведении Республиканского фестиваля фортепианной музыки.</a:t>
            </a:r>
          </a:p>
          <a:p>
            <a:pPr algn="ctr"/>
            <a:endParaRPr lang="ru-RU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87621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3E449DE-72A7-4D5E-8F56-C9B1AED971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012" b="5512"/>
          <a:stretch/>
        </p:blipFill>
        <p:spPr>
          <a:xfrm>
            <a:off x="3524250" y="0"/>
            <a:ext cx="4953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7320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7399DA45-EDB6-4B60-800A-88F9BBB2C0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0823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76402E9-CB7D-4A7C-8BC8-0A185ED77488}"/>
              </a:ext>
            </a:extLst>
          </p:cNvPr>
          <p:cNvSpPr txBox="1"/>
          <p:nvPr/>
        </p:nvSpPr>
        <p:spPr>
          <a:xfrm>
            <a:off x="816683" y="1151453"/>
            <a:ext cx="10558634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400" b="1" dirty="0">
                <a:solidFill>
                  <a:schemeClr val="accent1">
                    <a:lumMod val="50000"/>
                  </a:schemeClr>
                </a:solidFill>
              </a:rPr>
              <a:t>XXII – </a:t>
            </a:r>
            <a:r>
              <a:rPr lang="ru-RU" sz="4400" b="1" dirty="0">
                <a:solidFill>
                  <a:schemeClr val="accent1">
                    <a:lumMod val="50000"/>
                  </a:schemeClr>
                </a:solidFill>
              </a:rPr>
              <a:t>РЕСПУБЛИКАНСКИЙ КОНКУРС ПИАНИСТОВ </a:t>
            </a:r>
          </a:p>
          <a:p>
            <a:pPr algn="ctr"/>
            <a:r>
              <a:rPr lang="ru-RU" sz="4400" b="1" dirty="0">
                <a:solidFill>
                  <a:schemeClr val="accent1">
                    <a:lumMod val="50000"/>
                  </a:schemeClr>
                </a:solidFill>
              </a:rPr>
              <a:t>ПРОХОДИВШИЙ МУЗЫКАЛЬНОМ УЧИЛИЩЕ </a:t>
            </a:r>
            <a:r>
              <a:rPr lang="ru-RU" sz="4400" b="1" dirty="0" err="1">
                <a:solidFill>
                  <a:schemeClr val="accent1">
                    <a:lumMod val="50000"/>
                  </a:schemeClr>
                </a:solidFill>
              </a:rPr>
              <a:t>им.Г.Насанова</a:t>
            </a:r>
            <a:endParaRPr lang="ru-RU" sz="4400" b="1" dirty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r>
              <a:rPr lang="ru-RU" sz="4400" b="1" dirty="0">
                <a:solidFill>
                  <a:schemeClr val="accent1">
                    <a:lumMod val="50000"/>
                  </a:schemeClr>
                </a:solidFill>
              </a:rPr>
              <a:t>2022 Махачкала</a:t>
            </a:r>
          </a:p>
        </p:txBody>
      </p:sp>
    </p:spTree>
    <p:extLst>
      <p:ext uri="{BB962C8B-B14F-4D97-AF65-F5344CB8AC3E}">
        <p14:creationId xmlns:p14="http://schemas.microsoft.com/office/powerpoint/2010/main" val="25367929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76402E9-CB7D-4A7C-8BC8-0A185ED77488}"/>
              </a:ext>
            </a:extLst>
          </p:cNvPr>
          <p:cNvSpPr txBox="1"/>
          <p:nvPr/>
        </p:nvSpPr>
        <p:spPr>
          <a:xfrm>
            <a:off x="816683" y="1151453"/>
            <a:ext cx="10558634" cy="26139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spcAft>
                <a:spcPts val="400"/>
              </a:spcAft>
            </a:pP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В апреле 2022г  Республиканский  </a:t>
            </a:r>
            <a:r>
              <a:rPr lang="ru-RU" sz="20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учебно</a:t>
            </a: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– методический центр </a:t>
            </a:r>
          </a:p>
          <a:p>
            <a:pPr>
              <a:lnSpc>
                <a:spcPct val="200000"/>
              </a:lnSpc>
              <a:spcAft>
                <a:spcPts val="400"/>
              </a:spcAft>
            </a:pP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провел 22 Республиканский конкурс пианистов, проходивший в </a:t>
            </a:r>
          </a:p>
          <a:p>
            <a:pPr>
              <a:lnSpc>
                <a:spcPct val="200000"/>
              </a:lnSpc>
              <a:spcAft>
                <a:spcPts val="400"/>
              </a:spcAft>
            </a:pP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Музыкальном </a:t>
            </a:r>
            <a:r>
              <a:rPr lang="ru-RU" sz="20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училише</a:t>
            </a: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им. Г. Гасанова. Махачкала.</a:t>
            </a:r>
          </a:p>
          <a:p>
            <a:pPr>
              <a:lnSpc>
                <a:spcPct val="200000"/>
              </a:lnSpc>
              <a:spcAft>
                <a:spcPts val="400"/>
              </a:spcAft>
            </a:pP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Преподавателям вручены ГРАМОТЫ за развития музыкального образования.</a:t>
            </a:r>
          </a:p>
        </p:txBody>
      </p:sp>
    </p:spTree>
    <p:extLst>
      <p:ext uri="{BB962C8B-B14F-4D97-AF65-F5344CB8AC3E}">
        <p14:creationId xmlns:p14="http://schemas.microsoft.com/office/powerpoint/2010/main" val="23434901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76402E9-CB7D-4A7C-8BC8-0A185ED77488}"/>
              </a:ext>
            </a:extLst>
          </p:cNvPr>
          <p:cNvSpPr txBox="1"/>
          <p:nvPr/>
        </p:nvSpPr>
        <p:spPr>
          <a:xfrm>
            <a:off x="816683" y="1151453"/>
            <a:ext cx="10558634" cy="2511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spcAft>
                <a:spcPts val="400"/>
              </a:spcAft>
            </a:pP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ДИПЛОМ   ТРЕТЬЕЙ  степени вручен </a:t>
            </a:r>
            <a:r>
              <a:rPr lang="ru-RU" sz="20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Атаевой</a:t>
            </a: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Х. преп. </a:t>
            </a:r>
            <a:r>
              <a:rPr lang="ru-RU" sz="20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Ясаева</a:t>
            </a: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З.Ю. (</a:t>
            </a:r>
            <a:r>
              <a:rPr lang="ru-RU" sz="20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видио</a:t>
            </a: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запись.) ДИПЛОМ   ТРЕТЬЕЙ  степени вручен </a:t>
            </a:r>
            <a:r>
              <a:rPr lang="ru-RU" sz="20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Имавовой</a:t>
            </a: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М.пр</a:t>
            </a: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. </a:t>
            </a:r>
            <a:r>
              <a:rPr lang="ru-RU" sz="20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ЧернышоваН.Ю</a:t>
            </a: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.  (</a:t>
            </a:r>
            <a:r>
              <a:rPr lang="ru-RU" sz="20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видио</a:t>
            </a: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запись)</a:t>
            </a:r>
          </a:p>
          <a:p>
            <a:pPr>
              <a:lnSpc>
                <a:spcPct val="200000"/>
              </a:lnSpc>
              <a:spcAft>
                <a:spcPts val="400"/>
              </a:spcAft>
            </a:pP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ДИПЛОМ  за участие  получила </a:t>
            </a:r>
            <a:r>
              <a:rPr lang="ru-RU" sz="20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Асакаевой</a:t>
            </a: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М.пр</a:t>
            </a: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. </a:t>
            </a:r>
            <a:r>
              <a:rPr lang="ru-RU" sz="20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Телякавова</a:t>
            </a: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М.Р.</a:t>
            </a:r>
          </a:p>
        </p:txBody>
      </p:sp>
    </p:spTree>
    <p:extLst>
      <p:ext uri="{BB962C8B-B14F-4D97-AF65-F5344CB8AC3E}">
        <p14:creationId xmlns:p14="http://schemas.microsoft.com/office/powerpoint/2010/main" val="11004840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1F664B2D-3852-41E1-8405-660FCF0C3D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" r="9016"/>
          <a:stretch/>
        </p:blipFill>
        <p:spPr>
          <a:xfrm>
            <a:off x="3524250" y="0"/>
            <a:ext cx="4680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0632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7E399523-DAE0-4EDE-BD56-2BD2E23E9B0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012" b="5249"/>
          <a:stretch/>
        </p:blipFill>
        <p:spPr>
          <a:xfrm>
            <a:off x="3524250" y="0"/>
            <a:ext cx="493928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8792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3EEBE83-DBBB-4A7F-801C-37F6B12216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012" b="5249"/>
          <a:stretch/>
        </p:blipFill>
        <p:spPr>
          <a:xfrm>
            <a:off x="3524250" y="0"/>
            <a:ext cx="493928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94264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WhatsApp Video 2022-09-25 at 17.55.38 (9)">
            <a:hlinkClick r:id="" action="ppaction://media"/>
            <a:extLst>
              <a:ext uri="{FF2B5EF4-FFF2-40B4-BE49-F238E27FC236}">
                <a16:creationId xmlns:a16="http://schemas.microsoft.com/office/drawing/2014/main" id="{BD08EA03-ED25-4F1A-BDD0-A7D297D9708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3569" b="17748"/>
          <a:stretch/>
        </p:blipFill>
        <p:spPr>
          <a:xfrm>
            <a:off x="3857351" y="134784"/>
            <a:ext cx="4184690" cy="598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576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6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659404B8-FA9A-4B1F-8808-FF4B31C19B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6714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36666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5B74F64-F1D2-4609-ACF8-FC07A52374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45477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WhatsApp Video 2022-09-25 at 17.56.06">
            <a:hlinkClick r:id="" action="ppaction://media"/>
            <a:extLst>
              <a:ext uri="{FF2B5EF4-FFF2-40B4-BE49-F238E27FC236}">
                <a16:creationId xmlns:a16="http://schemas.microsoft.com/office/drawing/2014/main" id="{B41095A5-F520-47A9-B171-B72812DCB58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b="13844"/>
          <a:stretch/>
        </p:blipFill>
        <p:spPr>
          <a:xfrm>
            <a:off x="3974592" y="-1"/>
            <a:ext cx="4389120" cy="687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722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6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Международный конкурс искусств «Первые ласточки - 2022»">
            <a:hlinkClick r:id="" action="ppaction://media"/>
            <a:extLst>
              <a:ext uri="{FF2B5EF4-FFF2-40B4-BE49-F238E27FC236}">
                <a16:creationId xmlns:a16="http://schemas.microsoft.com/office/drawing/2014/main" id="{24C2948E-959B-45A5-B615-5B0DD8ED72C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10050" y="0"/>
            <a:ext cx="37719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708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4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A367CD1-AF18-4D8B-8503-A9F09E982EF3}"/>
              </a:ext>
            </a:extLst>
          </p:cNvPr>
          <p:cNvSpPr txBox="1"/>
          <p:nvPr/>
        </p:nvSpPr>
        <p:spPr>
          <a:xfrm>
            <a:off x="816683" y="1151453"/>
            <a:ext cx="10558634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400" b="1" dirty="0">
                <a:solidFill>
                  <a:schemeClr val="accent1">
                    <a:lumMod val="50000"/>
                  </a:schemeClr>
                </a:solidFill>
              </a:rPr>
              <a:t>VII</a:t>
            </a:r>
            <a:r>
              <a:rPr lang="ru-RU" sz="4400" b="1" dirty="0">
                <a:solidFill>
                  <a:schemeClr val="accent1">
                    <a:lumMod val="50000"/>
                  </a:schemeClr>
                </a:solidFill>
              </a:rPr>
              <a:t> – МЕЖДУНАРОДНЫЙ ФЕСТИВАЛЬ-КОНКУРС </a:t>
            </a:r>
          </a:p>
          <a:p>
            <a:pPr algn="ctr"/>
            <a:r>
              <a:rPr lang="ru-RU" sz="4400" b="1" dirty="0">
                <a:solidFill>
                  <a:schemeClr val="accent1">
                    <a:lumMod val="50000"/>
                  </a:schemeClr>
                </a:solidFill>
              </a:rPr>
              <a:t>«СТРЕМЛЕНИЕ В ВЫСЬ»</a:t>
            </a:r>
          </a:p>
          <a:p>
            <a:pPr algn="ctr"/>
            <a:r>
              <a:rPr lang="ru-RU" sz="4400" dirty="0">
                <a:solidFill>
                  <a:schemeClr val="accent1">
                    <a:lumMod val="50000"/>
                  </a:schemeClr>
                </a:solidFill>
              </a:rPr>
              <a:t>Март 2022 </a:t>
            </a:r>
            <a:r>
              <a:rPr lang="ru-RU" sz="4400" dirty="0" err="1">
                <a:solidFill>
                  <a:schemeClr val="accent1">
                    <a:lumMod val="50000"/>
                  </a:schemeClr>
                </a:solidFill>
              </a:rPr>
              <a:t>г.Краснодар</a:t>
            </a:r>
            <a:endParaRPr lang="ru-RU" sz="4400" dirty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r>
              <a:rPr lang="ru-RU" sz="4400" dirty="0">
                <a:solidFill>
                  <a:schemeClr val="accent1">
                    <a:lumMod val="50000"/>
                  </a:schemeClr>
                </a:solidFill>
              </a:rPr>
              <a:t>(онлайн)</a:t>
            </a:r>
          </a:p>
        </p:txBody>
      </p:sp>
    </p:spTree>
    <p:extLst>
      <p:ext uri="{BB962C8B-B14F-4D97-AF65-F5344CB8AC3E}">
        <p14:creationId xmlns:p14="http://schemas.microsoft.com/office/powerpoint/2010/main" val="372603057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A367CD1-AF18-4D8B-8503-A9F09E982EF3}"/>
              </a:ext>
            </a:extLst>
          </p:cNvPr>
          <p:cNvSpPr txBox="1"/>
          <p:nvPr/>
        </p:nvSpPr>
        <p:spPr>
          <a:xfrm>
            <a:off x="816683" y="1151453"/>
            <a:ext cx="10558634" cy="44477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400"/>
              </a:spcAft>
            </a:pP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В марте 2022года на МЕЖДУНАРОДНОМ конкурсе – фестивале пианистов (онлайн), проходивший в г. Краснодар, </a:t>
            </a:r>
            <a:r>
              <a:rPr lang="ru-RU" sz="20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Имавова</a:t>
            </a: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Мадина К.</a:t>
            </a:r>
          </a:p>
          <a:p>
            <a:pPr>
              <a:lnSpc>
                <a:spcPct val="150000"/>
              </a:lnSpc>
              <a:spcAft>
                <a:spcPts val="400"/>
              </a:spcAft>
            </a:pP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получила ДИПЛОМ ВТОРОЙ СТЕПЕНИ. Препод. Чернышова Н.Ю. В июне 2022 года учащиеся Детских музыкальных школ Республики Дагестан, получившие Дипломы лауреатов на Международных конкурсах, были приглашены Министерством культуры </a:t>
            </a:r>
          </a:p>
          <a:p>
            <a:pPr>
              <a:lnSpc>
                <a:spcPct val="150000"/>
              </a:lnSpc>
              <a:spcAft>
                <a:spcPts val="400"/>
              </a:spcAft>
            </a:pP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Р.Д. в Махачкала.     В ходе встречи Министр культуры Республики </a:t>
            </a:r>
          </a:p>
          <a:p>
            <a:pPr>
              <a:lnSpc>
                <a:spcPct val="150000"/>
              </a:lnSpc>
              <a:spcAft>
                <a:spcPts val="400"/>
              </a:spcAft>
            </a:pP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Дагестан,  </a:t>
            </a:r>
            <a:r>
              <a:rPr lang="ru-RU" sz="20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Бутаева</a:t>
            </a: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З. А. пожелала участникам успехов в учебе, побед </a:t>
            </a:r>
          </a:p>
          <a:p>
            <a:pPr>
              <a:lnSpc>
                <a:spcPct val="150000"/>
              </a:lnSpc>
              <a:spcAft>
                <a:spcPts val="400"/>
              </a:spcAft>
            </a:pP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на фестивалях и конкурсах, вручила подарки. В числе приглашенных </a:t>
            </a:r>
          </a:p>
          <a:p>
            <a:pPr>
              <a:lnSpc>
                <a:spcPct val="150000"/>
              </a:lnSpc>
              <a:spcAft>
                <a:spcPts val="400"/>
              </a:spcAft>
            </a:pPr>
            <a:r>
              <a:rPr lang="ru-RU" sz="20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была и ученица нашей музыкальной школы.</a:t>
            </a:r>
          </a:p>
        </p:txBody>
      </p:sp>
    </p:spTree>
    <p:extLst>
      <p:ext uri="{BB962C8B-B14F-4D97-AF65-F5344CB8AC3E}">
        <p14:creationId xmlns:p14="http://schemas.microsoft.com/office/powerpoint/2010/main" val="375409730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BC9D4ED2-65E4-456D-B688-52071478C8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5688" y="0"/>
            <a:ext cx="49806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03157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F76BD87B-2613-47FB-943D-8A0F3B0101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7946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7538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953C9FE5">
            <a:hlinkClick r:id="" action="ppaction://media"/>
            <a:extLst>
              <a:ext uri="{FF2B5EF4-FFF2-40B4-BE49-F238E27FC236}">
                <a16:creationId xmlns:a16="http://schemas.microsoft.com/office/drawing/2014/main" id="{E68A7CCF-2211-497E-BD37-3B207E9E6B5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64521" y="0"/>
            <a:ext cx="33528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769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89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4B626E-5C29-4E6C-9A03-FD7DE5955A25}"/>
              </a:ext>
            </a:extLst>
          </p:cNvPr>
          <p:cNvSpPr txBox="1"/>
          <p:nvPr/>
        </p:nvSpPr>
        <p:spPr>
          <a:xfrm>
            <a:off x="1011755" y="1797629"/>
            <a:ext cx="10558634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4400" b="1" dirty="0">
                <a:solidFill>
                  <a:schemeClr val="accent1">
                    <a:lumMod val="50000"/>
                  </a:schemeClr>
                </a:solidFill>
              </a:rPr>
              <a:t>МИНИСТЕРСТОВ КУЛЬТУРЫ РД</a:t>
            </a:r>
          </a:p>
          <a:p>
            <a:pPr algn="ctr"/>
            <a:r>
              <a:rPr lang="ru-RU" sz="4400" b="1" dirty="0">
                <a:solidFill>
                  <a:schemeClr val="accent1">
                    <a:lumMod val="50000"/>
                  </a:schemeClr>
                </a:solidFill>
              </a:rPr>
              <a:t>ВСТРЕЧА И НАГРАДА МИНИСТРОМ КУЛЬТУРЫ РЕСПУБЛИКИ ДАГЕСТАН</a:t>
            </a:r>
          </a:p>
          <a:p>
            <a:pPr algn="ctr"/>
            <a:r>
              <a:rPr lang="ru-RU" sz="4400" b="1" dirty="0">
                <a:solidFill>
                  <a:schemeClr val="accent1">
                    <a:lumMod val="50000"/>
                  </a:schemeClr>
                </a:solidFill>
              </a:rPr>
              <a:t>9 июня </a:t>
            </a:r>
            <a:r>
              <a:rPr lang="ru-RU" sz="4400" b="1" dirty="0" err="1">
                <a:solidFill>
                  <a:schemeClr val="accent1">
                    <a:lumMod val="50000"/>
                  </a:schemeClr>
                </a:solidFill>
              </a:rPr>
              <a:t>г.Махачкала</a:t>
            </a:r>
            <a:endParaRPr lang="ru-RU" sz="4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255876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76C5708-1BD9-49E0-9A95-FDA670055FAC}"/>
              </a:ext>
            </a:extLst>
          </p:cNvPr>
          <p:cNvSpPr txBox="1"/>
          <p:nvPr/>
        </p:nvSpPr>
        <p:spPr>
          <a:xfrm>
            <a:off x="1254643" y="701750"/>
            <a:ext cx="9282222" cy="2594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400"/>
              </a:spcAft>
            </a:pP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В июне 2022 года учащиеся Детских музыкальных школ Республики Дагестан, получившие Дипломы лауреатов на Международных конкурсах, были приглашены Министерством культуры Р.Д. в Махачкала.     В ходе встречи Министр культуры Республики Дагестан,  </a:t>
            </a:r>
            <a:r>
              <a:rPr lang="ru-RU" sz="1800" dirty="0" err="1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Бутаева</a:t>
            </a: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 З. А. пожелала участникам успехов в учебе, побед на фестивалях и конкурсах, вручила подарки. В числе приглашенных </a:t>
            </a:r>
          </a:p>
          <a:p>
            <a:pPr>
              <a:lnSpc>
                <a:spcPct val="150000"/>
              </a:lnSpc>
              <a:spcAft>
                <a:spcPts val="400"/>
              </a:spcAft>
            </a:pP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была и ученица нашей музыкальной школы.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2774152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F0D1795B-3CE0-4D44-A12B-FEC049991BD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4012" r="-844012" b="21260"/>
          <a:stretch/>
        </p:blipFill>
        <p:spPr>
          <a:xfrm>
            <a:off x="30600000" y="0"/>
            <a:ext cx="3086100" cy="5400000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79E5EBEB-D369-4EB9-9196-348793B8728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497" b="36482"/>
          <a:stretch/>
        </p:blipFill>
        <p:spPr>
          <a:xfrm>
            <a:off x="1431798" y="-21905"/>
            <a:ext cx="9638538" cy="6858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66557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E14D589-0E2B-409C-B7AE-E507B0A239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" t="24150" r="-618" b="-22840"/>
          <a:stretch/>
        </p:blipFill>
        <p:spPr>
          <a:xfrm>
            <a:off x="4572000" y="161879"/>
            <a:ext cx="3767328" cy="826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09148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8CCEAD06-69D6-4283-A621-B44730D78F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85800"/>
            <a:ext cx="121920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854347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76C5708-1BD9-49E0-9A95-FDA670055FAC}"/>
              </a:ext>
            </a:extLst>
          </p:cNvPr>
          <p:cNvSpPr txBox="1"/>
          <p:nvPr/>
        </p:nvSpPr>
        <p:spPr>
          <a:xfrm>
            <a:off x="1254643" y="701750"/>
            <a:ext cx="9282222" cy="22299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400"/>
              </a:spcAft>
            </a:pPr>
            <a:r>
              <a:rPr lang="ru-RU" sz="1800" dirty="0">
                <a:solidFill>
                  <a:schemeClr val="accent1">
                    <a:lumMod val="50000"/>
                  </a:schemeClr>
                </a:solidFill>
                <a:effectLst/>
                <a:latin typeface="Georgia" panose="02040502050405020303" pitchFamily="18" charset="0"/>
                <a:ea typeface="Georgia" panose="02040502050405020303" pitchFamily="18" charset="0"/>
                <a:cs typeface="Times New Roman" panose="02020603050405020304" pitchFamily="18" charset="0"/>
              </a:rPr>
              <a:t>Надо отметить, что достигнутые успехи являться результатом кропотливой работы преподавательского состава «Детской музыкальной школы».</a:t>
            </a:r>
          </a:p>
          <a:p>
            <a:pPr>
              <a:lnSpc>
                <a:spcPct val="150000"/>
              </a:lnSpc>
              <a:spcAft>
                <a:spcPts val="400"/>
              </a:spcAft>
            </a:pPr>
            <a:endParaRPr lang="ru-RU" dirty="0">
              <a:solidFill>
                <a:schemeClr val="accent1">
                  <a:lumMod val="50000"/>
                </a:schemeClr>
              </a:solidFill>
              <a:latin typeface="Georgia" panose="02040502050405020303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400"/>
              </a:spcAft>
            </a:pPr>
            <a:r>
              <a:rPr lang="ru-RU" dirty="0">
                <a:solidFill>
                  <a:schemeClr val="accent1">
                    <a:lumMod val="50000"/>
                  </a:schemeClr>
                </a:solidFill>
                <a:latin typeface="Georgia" panose="02040502050405020303" pitchFamily="18" charset="0"/>
                <a:cs typeface="Times New Roman" panose="02020603050405020304" pitchFamily="18" charset="0"/>
              </a:rPr>
              <a:t>Мы и в дальнейшем настроены вложить все знания и опыт для совершенствования мастерства наших учащихся 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27280214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Regatta Yellow">
      <a:dk1>
        <a:sysClr val="windowText" lastClr="000000"/>
      </a:dk1>
      <a:lt1>
        <a:sysClr val="window" lastClr="FFFFFF"/>
      </a:lt1>
      <a:dk2>
        <a:srgbClr val="181C30"/>
      </a:dk2>
      <a:lt2>
        <a:srgbClr val="C8E1F4"/>
      </a:lt2>
      <a:accent1>
        <a:srgbClr val="217ED3"/>
      </a:accent1>
      <a:accent2>
        <a:srgbClr val="B92525"/>
      </a:accent2>
      <a:accent3>
        <a:srgbClr val="18558C"/>
      </a:accent3>
      <a:accent4>
        <a:srgbClr val="1D8B35"/>
      </a:accent4>
      <a:accent5>
        <a:srgbClr val="EA75AA"/>
      </a:accent5>
      <a:accent6>
        <a:srgbClr val="F5A700"/>
      </a:accent6>
      <a:hlink>
        <a:srgbClr val="DB0000"/>
      </a:hlink>
      <a:folHlink>
        <a:srgbClr val="066BB6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974</Words>
  <Application>Microsoft Office PowerPoint</Application>
  <PresentationFormat>Широкоэкранный</PresentationFormat>
  <Paragraphs>80</Paragraphs>
  <Slides>47</Slides>
  <Notes>0</Notes>
  <HiddenSlides>0</HiddenSlides>
  <MMClips>9</MMClips>
  <ScaleCrop>false</ScaleCrop>
  <HeadingPairs>
    <vt:vector size="6" baseType="variant">
      <vt:variant>
        <vt:lpstr>Использованные шрифты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47</vt:i4>
      </vt:variant>
    </vt:vector>
  </HeadingPairs>
  <TitlesOfParts>
    <vt:vector size="51" baseType="lpstr">
      <vt:lpstr>Arial</vt:lpstr>
      <vt:lpstr>Georgia</vt:lpstr>
      <vt:lpstr>Walbaum Display</vt:lpstr>
      <vt:lpstr>RegattaVTI</vt:lpstr>
      <vt:lpstr>МКУ ДО «Детская музыкальная школа»  МО «Хасавюртовский район» 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МКУ ДО «Детская музыкальная школа»  МО «Хасавюртовский район» </dc:title>
  <dc:creator>79285008441</dc:creator>
  <cp:lastModifiedBy>79285008441</cp:lastModifiedBy>
  <cp:revision>14</cp:revision>
  <dcterms:created xsi:type="dcterms:W3CDTF">2022-09-26T07:56:49Z</dcterms:created>
  <dcterms:modified xsi:type="dcterms:W3CDTF">2022-11-09T06:54:22Z</dcterms:modified>
</cp:coreProperties>
</file>